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74520"/>
    <a:srgbClr val="5771A1"/>
    <a:srgbClr val="DE6225"/>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611"/>
    <p:restoredTop sz="94665"/>
  </p:normalViewPr>
  <p:slideViewPr>
    <p:cSldViewPr snapToObjects="1">
      <p:cViewPr>
        <p:scale>
          <a:sx n="41" d="100"/>
          <a:sy n="41" d="100"/>
        </p:scale>
        <p:origin x="144" y="144"/>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6/4/18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6/4/18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6/4/18</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smtClean="0"/>
              <a:t>Click to edit Master title style</a:t>
            </a:r>
            <a:endParaRPr lang="en-US"/>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6/4/18</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6/4/18</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6/4/18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hyperlink" Target="file:///localhost/(http/::www.identitystandards.illinois.edu:writingstyleguide:index.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irb.illinois.edu" TargetMode="External"/><Relationship Id="rId4" Type="http://schemas.openxmlformats.org/officeDocument/2006/relationships/hyperlink" Target="http://www.cio.illinois.edu/policies/copyright/ccs.pdf" TargetMode="External"/><Relationship Id="rId5" Type="http://schemas.openxmlformats.org/officeDocument/2006/relationships/hyperlink" Target="mailto:printing@illinois.edu"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hyperlink" Target="file:///localhost/(http/::www.identitystandards.illinois.edu:writingstyleguide:index.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7.xml"/><Relationship Id="rId2"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latin typeface="Georgia" charset="0"/>
                <a:cs typeface="Georgia" charset="0"/>
              </a:rPr>
              <a:t>Presenter name, Associates and Collaborators</a:t>
            </a:r>
            <a:r>
              <a:rPr lang="en-US" sz="4800" b="1">
                <a:latin typeface="Georgia" charset="0"/>
                <a:cs typeface="Georgia" charset="0"/>
              </a:rPr>
              <a:t/>
            </a:r>
            <a:br>
              <a:rPr lang="en-US" sz="4800" b="1">
                <a:latin typeface="Georgia" charset="0"/>
                <a:cs typeface="Georgia" charset="0"/>
              </a:rPr>
            </a:br>
            <a:r>
              <a:rPr lang="en-US" sz="2800" b="1">
                <a:latin typeface="Georgia" charset="0"/>
                <a:cs typeface="Georgia" charset="0"/>
              </a:rPr>
              <a:t>Department of XXXXXXXXXXXXXXXX, College of XXXXXXXXXXXXXXXXXX,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solidFill>
                  <a:srgbClr val="FA6300"/>
                </a:solidFill>
                <a:latin typeface="Arial Black" charset="0"/>
              </a:rPr>
              <a:t>Template for a 48</a:t>
            </a:r>
            <a:r>
              <a:rPr lang="ja-JP" altLang="en-US" sz="8800">
                <a:solidFill>
                  <a:srgbClr val="FA6300"/>
                </a:solidFill>
                <a:latin typeface="Arial Black" charset="0"/>
              </a:rPr>
              <a:t>”</a:t>
            </a:r>
            <a:r>
              <a:rPr lang="en-US" altLang="ja-JP" sz="8800">
                <a:solidFill>
                  <a:srgbClr val="FA6300"/>
                </a:solidFill>
                <a:latin typeface="Arial Black" charset="0"/>
              </a:rPr>
              <a:t>x36</a:t>
            </a:r>
            <a:r>
              <a:rPr lang="ja-JP" altLang="en-US" sz="8800">
                <a:solidFill>
                  <a:srgbClr val="FA6300"/>
                </a:solidFill>
                <a:latin typeface="Arial Black" charset="0"/>
              </a:rPr>
              <a:t>”</a:t>
            </a:r>
            <a:r>
              <a:rPr lang="en-US" altLang="ja-JP" sz="8800">
                <a:solidFill>
                  <a:srgbClr val="FA6300"/>
                </a:solidFill>
                <a:latin typeface="Arial Black" charset="0"/>
              </a:rPr>
              <a:t> poster</a:t>
            </a:r>
            <a:endParaRPr lang="en-US" sz="8800">
              <a:solidFill>
                <a:srgbClr val="FA6300"/>
              </a:solidFill>
              <a:latin typeface="Arial Black" charset="0"/>
            </a:endParaRPr>
          </a:p>
        </p:txBody>
      </p:sp>
      <p:sp>
        <p:nvSpPr>
          <p:cNvPr id="14339"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tx2"/>
                </a:solidFill>
              </a:rPr>
              <a:t>ACKNOWLEDGEMENTS</a:t>
            </a:r>
            <a:endParaRPr lang="en-GB" sz="4000" b="1">
              <a:solidFill>
                <a:srgbClr val="CC3300"/>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4340" name="Rectangle 33"/>
          <p:cNvSpPr>
            <a:spLocks noChangeArrowheads="1"/>
          </p:cNvSpPr>
          <p:nvPr/>
        </p:nvSpPr>
        <p:spPr bwMode="auto">
          <a:xfrm>
            <a:off x="1143000" y="20421600"/>
            <a:ext cx="9829800" cy="1181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AIM</a:t>
            </a:r>
            <a:endParaRPr lang="en-GB" sz="4000" b="1" dirty="0">
              <a:solidFill>
                <a:srgbClr val="CC3300"/>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a:latin typeface="Georgia" charset="0"/>
                <a:cs typeface="Georgia" charset="0"/>
              </a:rPr>
              <a:t>.</a:t>
            </a:r>
          </a:p>
          <a:p>
            <a:endParaRPr lang="en-US" sz="2800" dirty="0">
              <a:latin typeface="Georgia" charset="0"/>
              <a:cs typeface="Georgia" charset="0"/>
            </a:endParaRPr>
          </a:p>
          <a:p>
            <a:r>
              <a:rPr lang="en-US" sz="2800" dirty="0" smtClean="0">
                <a:latin typeface="Georgia" charset="0"/>
                <a:cs typeface="Georgia" charset="0"/>
              </a:rPr>
              <a:t>You can replace the Block I Wordmark in the lower right with your unit lockup. </a:t>
            </a:r>
            <a:endParaRPr lang="en-AU" sz="2800" dirty="0">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tx2"/>
                </a:solidFill>
              </a:rPr>
              <a:t>INTRODUCTION</a:t>
            </a:r>
          </a:p>
          <a:p>
            <a:r>
              <a:rPr lang="en-US" sz="2800" b="1"/>
              <a:t> </a:t>
            </a:r>
            <a:endParaRPr lang="en-US" sz="2800"/>
          </a:p>
          <a:p>
            <a:r>
              <a:rPr lang="en-US" sz="280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a:latin typeface="Georgia" charset="0"/>
                <a:cs typeface="Georgia" charset="0"/>
              </a:rPr>
              <a:t> x 36</a:t>
            </a:r>
            <a:r>
              <a:rPr lang="ja-JP" altLang="en-US" sz="2800">
                <a:latin typeface="Georgia" charset="0"/>
                <a:cs typeface="Georgia" charset="0"/>
              </a:rPr>
              <a:t>”</a:t>
            </a:r>
            <a:r>
              <a:rPr lang="en-US" altLang="ja-JP" sz="2800">
                <a:latin typeface="Georgia" charset="0"/>
                <a:cs typeface="Georgia" charset="0"/>
              </a:rPr>
              <a:t>) and orientation (horizontal); check with the conference organizers for specific conference requirements regarding exact poster dimensions. </a:t>
            </a:r>
          </a:p>
          <a:p>
            <a:r>
              <a:rPr lang="en-US" sz="2800">
                <a:latin typeface="Georgia" charset="0"/>
                <a:cs typeface="Georgia" charset="0"/>
              </a:rPr>
              <a:t> </a:t>
            </a:r>
          </a:p>
          <a:p>
            <a:r>
              <a:rPr lang="en-US" sz="2800" b="1">
                <a:latin typeface="Georgia" charset="0"/>
                <a:cs typeface="Georgia" charset="0"/>
              </a:rPr>
              <a:t>Writing Style:</a:t>
            </a:r>
            <a:endParaRPr lang="en-US" sz="2800">
              <a:latin typeface="Georgia" charset="0"/>
              <a:cs typeface="Georgia" charset="0"/>
            </a:endParaRPr>
          </a:p>
          <a:p>
            <a:r>
              <a:rPr lang="en-US" sz="2800">
                <a:latin typeface="Georgia" charset="0"/>
                <a:cs typeface="Georgia" charset="0"/>
              </a:rPr>
              <a:t>The writing style for scientific posters should match the guidelines for your particular research discipline. Use the campus </a:t>
            </a:r>
            <a:r>
              <a:rPr lang="en-US" sz="2800">
                <a:latin typeface="Georgia" charset="0"/>
                <a:cs typeface="Georgia" charset="0"/>
                <a:hlinkClick r:id="rId2" action="ppaction://hlinkfile"/>
              </a:rPr>
              <a:t>Writing Style Guide</a:t>
            </a:r>
            <a:r>
              <a:rPr lang="en-US" sz="2800">
                <a:latin typeface="Georgia" charset="0"/>
                <a:cs typeface="Georgia" charset="0"/>
              </a:rPr>
              <a:t> for general guidance with academic titles, names of campus buildings, the correct way to refer to the campus, etc.</a:t>
            </a:r>
          </a:p>
          <a:p>
            <a:r>
              <a:rPr lang="en-US" sz="2800">
                <a:latin typeface="Georgia" charset="0"/>
                <a:cs typeface="Georgia" charset="0"/>
              </a:rPr>
              <a:t> </a:t>
            </a:r>
          </a:p>
          <a:p>
            <a:r>
              <a:rPr lang="en-US" sz="2800" b="1">
                <a:latin typeface="Georgia" charset="0"/>
                <a:cs typeface="Georgia" charset="0"/>
              </a:rPr>
              <a:t>Campus Guidelines</a:t>
            </a:r>
            <a:endParaRPr lang="en-US" sz="2800">
              <a:latin typeface="Georgia" charset="0"/>
              <a:cs typeface="Georgia" charset="0"/>
            </a:endParaRPr>
          </a:p>
          <a:p>
            <a:r>
              <a:rPr lang="en-US" sz="2800">
                <a:latin typeface="Georgia" charset="0"/>
                <a:cs typeface="Georgia" charset="0"/>
              </a:rPr>
              <a:t>Authors should be aware of and follow the guidelines of the </a:t>
            </a:r>
            <a:r>
              <a:rPr lang="en-US" sz="2800">
                <a:latin typeface="Georgia" charset="0"/>
                <a:cs typeface="Georgia" charset="0"/>
                <a:hlinkClick r:id="rId3"/>
              </a:rPr>
              <a:t>Institutional Review Board</a:t>
            </a:r>
            <a:r>
              <a:rPr lang="en-US" sz="2800">
                <a:latin typeface="Georgia" charset="0"/>
                <a:cs typeface="Georgia" charset="0"/>
              </a:rPr>
              <a:t> and the </a:t>
            </a:r>
            <a:r>
              <a:rPr lang="en-US" sz="2800">
                <a:latin typeface="Georgia" charset="0"/>
                <a:cs typeface="Georgia" charset="0"/>
                <a:hlinkClick r:id="rId4"/>
              </a:rPr>
              <a:t>guidelines for campus copyright</a:t>
            </a:r>
            <a:r>
              <a:rPr lang="en-US" sz="2800">
                <a:latin typeface="Georgia" charset="0"/>
                <a:cs typeface="Georgia" charset="0"/>
              </a:rPr>
              <a:t>.</a:t>
            </a:r>
          </a:p>
        </p:txBody>
      </p:sp>
      <p:sp>
        <p:nvSpPr>
          <p:cNvPr id="14342" name="Rectangle 7"/>
          <p:cNvSpPr>
            <a:spLocks noChangeArrowheads="1"/>
          </p:cNvSpPr>
          <p:nvPr/>
        </p:nvSpPr>
        <p:spPr bwMode="auto">
          <a:xfrm>
            <a:off x="117348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chemeClr val="tx2"/>
                </a:solidFill>
              </a:rPr>
              <a:t>METHOD</a:t>
            </a:r>
            <a:endParaRPr lang="en-GB" sz="4000" b="1">
              <a:solidFill>
                <a:srgbClr val="CC3300"/>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4343" name="Rectangle 51"/>
          <p:cNvSpPr>
            <a:spLocks noChangeArrowheads="1"/>
          </p:cNvSpPr>
          <p:nvPr/>
        </p:nvSpPr>
        <p:spPr bwMode="auto">
          <a:xfrm>
            <a:off x="223266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RESULTS</a:t>
            </a:r>
            <a:endParaRPr lang="en-GB" sz="4000" b="1" dirty="0">
              <a:solidFill>
                <a:srgbClr val="CC3300"/>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smtClean="0">
                <a:solidFill>
                  <a:schemeClr val="tx2"/>
                </a:solidFill>
              </a:rPr>
              <a:t>PRINTING</a:t>
            </a:r>
            <a:endParaRPr lang="en-GB" sz="4000" b="1" u="sng" dirty="0">
              <a:solidFill>
                <a:schemeClr val="tx2"/>
              </a:solidFill>
            </a:endParaRPr>
          </a:p>
          <a:p>
            <a:endParaRPr lang="en-US" sz="2800" dirty="0"/>
          </a:p>
          <a:p>
            <a:r>
              <a:rPr lang="en-US" sz="2800" dirty="0" smtClean="0">
                <a:latin typeface="Georgia" charset="0"/>
                <a:cs typeface="Georgia" charset="0"/>
              </a:rPr>
              <a:t>Illini Union Document Services can print posters on a variety of materials, including fabric and </a:t>
            </a:r>
            <a:r>
              <a:rPr lang="en-US" sz="2800" dirty="0"/>
              <a:t>p</a:t>
            </a:r>
            <a:r>
              <a:rPr lang="en-US" sz="2800" dirty="0" smtClean="0"/>
              <a:t>olypropylene</a:t>
            </a:r>
            <a:r>
              <a:rPr lang="en-US" sz="2800" dirty="0" smtClean="0">
                <a:latin typeface="Georgia" charset="0"/>
                <a:cs typeface="Georgia" charset="0"/>
              </a:rPr>
              <a:t>. For pricing and other information, contact Document Services</a:t>
            </a:r>
            <a:r>
              <a:rPr lang="en-US" sz="2800" dirty="0">
                <a:latin typeface="Georgia" charset="0"/>
                <a:cs typeface="Georgia" charset="0"/>
              </a:rPr>
              <a:t> </a:t>
            </a:r>
            <a:r>
              <a:rPr lang="en-US" sz="2800" dirty="0" smtClean="0">
                <a:latin typeface="Georgia" charset="0"/>
                <a:cs typeface="Georgia" charset="0"/>
              </a:rPr>
              <a:t>at </a:t>
            </a:r>
            <a:r>
              <a:rPr lang="en-US" sz="2800" dirty="0">
                <a:latin typeface="Georgia" charset="0"/>
                <a:cs typeface="Georgia" charset="0"/>
              </a:rPr>
              <a:t>217-333-9350 or </a:t>
            </a:r>
            <a:r>
              <a:rPr lang="en-US" sz="2800" dirty="0">
                <a:latin typeface="Georgia" charset="0"/>
                <a:cs typeface="Georgia" charset="0"/>
                <a:hlinkClick r:id="rId5"/>
              </a:rPr>
              <a:t>send an e-mail</a:t>
            </a:r>
            <a:r>
              <a:rPr lang="en-US" sz="2800" dirty="0">
                <a:latin typeface="Georgia" charset="0"/>
                <a:cs typeface="Georgia" charset="0"/>
              </a:rPr>
              <a:t>.</a:t>
            </a:r>
          </a:p>
          <a:p>
            <a:r>
              <a:rPr lang="en-US" sz="2800" dirty="0">
                <a:latin typeface="Georgia" charset="0"/>
                <a:cs typeface="Georgia" charset="0"/>
              </a:rPr>
              <a:t> </a:t>
            </a:r>
          </a:p>
          <a:p>
            <a:r>
              <a:rPr lang="en-US" sz="2800" dirty="0" smtClean="0">
                <a:latin typeface="Georgia" charset="0"/>
                <a:cs typeface="Georgia" charset="0"/>
              </a:rPr>
              <a:t>Plan </a:t>
            </a:r>
            <a:r>
              <a:rPr lang="en-US" sz="2800" dirty="0">
                <a:latin typeface="Georgia" charset="0"/>
                <a:cs typeface="Georgia" charset="0"/>
              </a:rPr>
              <a:t>ahead; allow three business days </a:t>
            </a:r>
            <a:r>
              <a:rPr lang="en-US" sz="2800" dirty="0" smtClean="0">
                <a:latin typeface="Georgia" charset="0"/>
                <a:cs typeface="Georgia" charset="0"/>
              </a:rPr>
              <a:t>to </a:t>
            </a:r>
            <a:r>
              <a:rPr lang="en-US" sz="2800" dirty="0">
                <a:latin typeface="Georgia" charset="0"/>
                <a:cs typeface="Georgia" charset="0"/>
              </a:rPr>
              <a:t>complete the order. Other dimensions are available; the charge is by square foot. </a:t>
            </a:r>
            <a:endParaRPr lang="en-US" sz="2800" dirty="0"/>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FA6300"/>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4347"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49"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0"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4352"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5"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7"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8"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223199" y="29870400"/>
            <a:ext cx="9510714" cy="165082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solidFill>
                  <a:schemeClr val="tx2"/>
                </a:solidFill>
                <a:latin typeface="Georgia" charset="0"/>
                <a:cs typeface="Georgia" charset="0"/>
              </a:rPr>
              <a:t>Presenter name, Associates and Collaborators</a:t>
            </a:r>
            <a:r>
              <a:rPr lang="en-US" sz="4800" b="1">
                <a:solidFill>
                  <a:schemeClr val="tx2"/>
                </a:solidFill>
                <a:latin typeface="Georgia" charset="0"/>
                <a:cs typeface="Georgia" charset="0"/>
              </a:rPr>
              <a:t/>
            </a:r>
            <a:br>
              <a:rPr lang="en-US" sz="4800" b="1">
                <a:solidFill>
                  <a:schemeClr val="tx2"/>
                </a:solidFill>
                <a:latin typeface="Georgia" charset="0"/>
                <a:cs typeface="Georgia" charset="0"/>
              </a:rPr>
            </a:br>
            <a:r>
              <a:rPr lang="en-US" sz="2800" b="1">
                <a:solidFill>
                  <a:schemeClr val="tx2"/>
                </a:solidFill>
                <a:latin typeface="Georgia" charset="0"/>
                <a:cs typeface="Georgia" charset="0"/>
              </a:rPr>
              <a:t>Department of XXXXXXXXXXXXXXXX, College of XXXXXXXXXXXXXXXXXX,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a:latin typeface="Arial Black" charset="0"/>
              </a:rPr>
              <a:t>Template for a 48</a:t>
            </a:r>
            <a:r>
              <a:rPr lang="ja-JP" altLang="en-US" sz="8800">
                <a:latin typeface="Arial Black" charset="0"/>
              </a:rPr>
              <a:t>”</a:t>
            </a:r>
            <a:r>
              <a:rPr lang="en-US" altLang="ja-JP" sz="8800">
                <a:latin typeface="Arial Black" charset="0"/>
              </a:rPr>
              <a:t>x36</a:t>
            </a:r>
            <a:r>
              <a:rPr lang="ja-JP" altLang="en-US" sz="8800">
                <a:latin typeface="Arial Black" charset="0"/>
              </a:rPr>
              <a:t>”</a:t>
            </a:r>
            <a:r>
              <a:rPr lang="en-US" altLang="ja-JP" sz="8800">
                <a:latin typeface="Arial Black" charset="0"/>
              </a:rPr>
              <a:t> poster</a:t>
            </a:r>
            <a:endParaRPr lang="en-US" sz="8800">
              <a:latin typeface="Arial Black" charset="0"/>
            </a:endParaRP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43000" y="20421600"/>
            <a:ext cx="9829800" cy="1181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AIM</a:t>
            </a:r>
            <a:endParaRPr lang="en-GB" sz="4000" b="1" dirty="0">
              <a:solidFill>
                <a:srgbClr val="131F33"/>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r>
              <a:rPr lang="en-US" sz="2800" dirty="0" smtClean="0">
                <a:latin typeface="Georgia" charset="0"/>
                <a:cs typeface="Georgia" charset="0"/>
              </a:rPr>
              <a:t>.</a:t>
            </a:r>
          </a:p>
          <a:p>
            <a:endParaRPr lang="en-US" sz="2800" dirty="0">
              <a:latin typeface="Georgia" charset="0"/>
              <a:cs typeface="Georgia" charset="0"/>
            </a:endParaRPr>
          </a:p>
          <a:p>
            <a:r>
              <a:rPr lang="en-US" sz="2800" dirty="0" smtClean="0">
                <a:latin typeface="Georgia" charset="0"/>
                <a:cs typeface="Georgia" charset="0"/>
              </a:rPr>
              <a:t>You </a:t>
            </a:r>
            <a:r>
              <a:rPr lang="en-US" sz="2800" dirty="0">
                <a:latin typeface="Georgia" charset="0"/>
                <a:cs typeface="Georgia" charset="0"/>
              </a:rPr>
              <a:t>can replace the Block I Wordmark in the lower right with your unit lockup. </a:t>
            </a:r>
            <a:endParaRPr lang="en-AU" sz="2800" dirty="0">
              <a:latin typeface="Georgia" charset="0"/>
              <a:cs typeface="Georgia" charset="0"/>
            </a:endParaRPr>
          </a:p>
          <a:p>
            <a:r>
              <a:rPr lang="en-US" sz="2800" dirty="0" smtClean="0">
                <a:latin typeface="Georgia" charset="0"/>
                <a:cs typeface="Georgia" charset="0"/>
              </a:rPr>
              <a:t> </a:t>
            </a:r>
            <a:endParaRPr lang="en-AU"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accent1"/>
                </a:solidFill>
              </a:rPr>
              <a:t>INTRODUCTION</a:t>
            </a:r>
          </a:p>
          <a:p>
            <a:r>
              <a:rPr lang="en-US" sz="2800" b="1"/>
              <a:t> </a:t>
            </a:r>
            <a:endParaRPr lang="en-US" sz="2800"/>
          </a:p>
          <a:p>
            <a:r>
              <a:rPr lang="en-US" sz="280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a:latin typeface="Georgia" charset="0"/>
                <a:cs typeface="Georgia" charset="0"/>
              </a:rPr>
              <a:t> x 36</a:t>
            </a:r>
            <a:r>
              <a:rPr lang="ja-JP" altLang="en-US" sz="2800">
                <a:latin typeface="Georgia" charset="0"/>
                <a:cs typeface="Georgia" charset="0"/>
              </a:rPr>
              <a:t>”</a:t>
            </a:r>
            <a:r>
              <a:rPr lang="en-US" altLang="ja-JP" sz="2800">
                <a:latin typeface="Georgia" charset="0"/>
                <a:cs typeface="Georgia" charset="0"/>
              </a:rPr>
              <a:t>) and orientation (horizontal); check with the conference organizers for specific conference requirements regarding exact poster dimensions. </a:t>
            </a:r>
          </a:p>
          <a:p>
            <a:r>
              <a:rPr lang="en-US" sz="2800">
                <a:latin typeface="Georgia" charset="0"/>
                <a:cs typeface="Georgia" charset="0"/>
              </a:rPr>
              <a:t> </a:t>
            </a:r>
          </a:p>
          <a:p>
            <a:r>
              <a:rPr lang="en-US" sz="2800" b="1">
                <a:latin typeface="Georgia" charset="0"/>
                <a:cs typeface="Georgia" charset="0"/>
              </a:rPr>
              <a:t>Writing Style:</a:t>
            </a:r>
            <a:endParaRPr lang="en-US" sz="2800">
              <a:latin typeface="Georgia" charset="0"/>
              <a:cs typeface="Georgia" charset="0"/>
            </a:endParaRPr>
          </a:p>
          <a:p>
            <a:r>
              <a:rPr lang="en-US" sz="2800">
                <a:latin typeface="Georgia" charset="0"/>
                <a:cs typeface="Georgia" charset="0"/>
              </a:rPr>
              <a:t>The writing style for scientific posters should match the guidelines for your particular research discipline. Use the campus </a:t>
            </a:r>
            <a:r>
              <a:rPr lang="en-US" sz="2800">
                <a:latin typeface="Georgia" charset="0"/>
                <a:cs typeface="Georgia" charset="0"/>
                <a:hlinkClick r:id="rId2" action="ppaction://hlinkfile"/>
              </a:rPr>
              <a:t>Writing Style Guide</a:t>
            </a:r>
            <a:r>
              <a:rPr lang="en-US" sz="2800">
                <a:latin typeface="Georgia" charset="0"/>
                <a:cs typeface="Georgia" charset="0"/>
              </a:rPr>
              <a:t> for general guidance with academic titles, names of campus buildings, the correct way to refer to the campus, etc.</a:t>
            </a:r>
          </a:p>
          <a:p>
            <a:r>
              <a:rPr lang="en-US" sz="2800">
                <a:latin typeface="Georgia" charset="0"/>
                <a:cs typeface="Georgia" charset="0"/>
              </a:rPr>
              <a:t> </a:t>
            </a:r>
          </a:p>
          <a:p>
            <a:r>
              <a:rPr lang="en-US" sz="2800" b="1">
                <a:latin typeface="Georgia" charset="0"/>
                <a:cs typeface="Georgia" charset="0"/>
              </a:rPr>
              <a:t>Campus Guidelines</a:t>
            </a:r>
            <a:endParaRPr lang="en-US" sz="2800">
              <a:latin typeface="Georgia" charset="0"/>
              <a:cs typeface="Georgia" charset="0"/>
            </a:endParaRPr>
          </a:p>
          <a:p>
            <a:r>
              <a:rPr lang="en-US" sz="2800">
                <a:latin typeface="Georgia" charset="0"/>
                <a:cs typeface="Georgia" charset="0"/>
              </a:rPr>
              <a:t>Authors should be aware of and follow the guidelines of the </a:t>
            </a:r>
            <a:r>
              <a:rPr lang="en-US" sz="2800">
                <a:latin typeface="Georgia" charset="0"/>
                <a:cs typeface="Georgia" charset="0"/>
                <a:hlinkClick r:id="rId3"/>
              </a:rPr>
              <a:t>Institutional Review Board</a:t>
            </a:r>
            <a:r>
              <a:rPr lang="en-US" sz="2800">
                <a:latin typeface="Georgia" charset="0"/>
                <a:cs typeface="Georgia" charset="0"/>
              </a:rPr>
              <a:t> and the </a:t>
            </a:r>
            <a:r>
              <a:rPr lang="en-US" sz="2800">
                <a:latin typeface="Georgia" charset="0"/>
                <a:cs typeface="Georgia" charset="0"/>
                <a:hlinkClick r:id="rId4"/>
              </a:rPr>
              <a:t>guidelines for campus copyright</a:t>
            </a:r>
            <a:r>
              <a:rPr lang="en-US" sz="2800">
                <a:latin typeface="Georgia" charset="0"/>
                <a:cs typeface="Georgia" charset="0"/>
              </a:rPr>
              <a:t>.</a:t>
            </a:r>
          </a:p>
        </p:txBody>
      </p:sp>
      <p:sp>
        <p:nvSpPr>
          <p:cNvPr id="15366" name="Rectangle 6"/>
          <p:cNvSpPr>
            <a:spLocks noChangeArrowheads="1"/>
          </p:cNvSpPr>
          <p:nvPr/>
        </p:nvSpPr>
        <p:spPr bwMode="auto">
          <a:xfrm>
            <a:off x="117348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rgbClr val="131F33"/>
                </a:solidFill>
              </a:rPr>
              <a:t>METHOD</a:t>
            </a:r>
            <a:endParaRPr lang="en-GB" sz="4000" b="1">
              <a:solidFill>
                <a:srgbClr val="131F33"/>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5367" name="Rectangle 51"/>
          <p:cNvSpPr>
            <a:spLocks noChangeArrowheads="1"/>
          </p:cNvSpPr>
          <p:nvPr/>
        </p:nvSpPr>
        <p:spPr bwMode="auto">
          <a:xfrm>
            <a:off x="22326600" y="5181600"/>
            <a:ext cx="9829800" cy="2705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5"/>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04113" y="29870400"/>
            <a:ext cx="9844088" cy="170868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University Of Illinois">
      <a:dk1>
        <a:srgbClr val="131F33"/>
      </a:dk1>
      <a:lt1>
        <a:srgbClr val="FFFFFF"/>
      </a:lt1>
      <a:dk2>
        <a:srgbClr val="FA6300"/>
      </a:dk2>
      <a:lt2>
        <a:srgbClr val="FAFAFA"/>
      </a:lt2>
      <a:accent1>
        <a:srgbClr val="131F33"/>
      </a:accent1>
      <a:accent2>
        <a:srgbClr val="FA6300"/>
      </a:accent2>
      <a:accent3>
        <a:srgbClr val="555555"/>
      </a:accent3>
      <a:accent4>
        <a:srgbClr val="888888"/>
      </a:accent4>
      <a:accent5>
        <a:srgbClr val="4BACC6"/>
      </a:accent5>
      <a:accent6>
        <a:srgbClr val="F79646"/>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ostertemplate" id="{F6BEB1BC-FBF2-DC4F-8CD2-EB5531F07268}" vid="{534350A6-9488-7E4F-8C83-8CF109C6E06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PowerPointPosterTemplate</Template>
  <TotalTime>2</TotalTime>
  <Words>745</Words>
  <Application>Microsoft Macintosh PowerPoint</Application>
  <PresentationFormat>Custom</PresentationFormat>
  <Paragraphs>160</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 Black</vt:lpstr>
      <vt:lpstr>Calibri</vt:lpstr>
      <vt:lpstr>Georgia</vt:lpstr>
      <vt:lpstr>ＭＳ Ｐゴシック</vt:lpstr>
      <vt:lpstr>Arial</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Dani Hove</dc:creator>
  <cp:keywords/>
  <dc:description/>
  <cp:lastModifiedBy>Dani Hove</cp:lastModifiedBy>
  <cp:revision>1</cp:revision>
  <cp:lastPrinted>2009-06-18T18:06:01Z</cp:lastPrinted>
  <dcterms:created xsi:type="dcterms:W3CDTF">2018-06-04T16:03:00Z</dcterms:created>
  <dcterms:modified xsi:type="dcterms:W3CDTF">2018-06-04T16:05:32Z</dcterms:modified>
  <cp:category/>
</cp:coreProperties>
</file>

<file path=docProps/thumbnail.jpeg>
</file>